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595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9441C5-13AD-48DE-9B27-3F7F994D4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B7F8F50-554D-44A7-9AF8-71D2522E0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457F62-CE1E-4B07-9DBD-CC7A2357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908E1A-94A0-4B54-8E9C-B09F5AF2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17BA8F-B273-4484-8464-5F58F5B96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0210FE-DD80-4FEA-B8BF-04F8F49BB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42DEAEA-3B4F-46E2-922C-BB55F1A4A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5D08387-489A-4092-BC58-420618030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31CD64-DBE5-466C-BF30-18BEAD06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91A661B-87CC-49D6-995D-C4A64612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80C0992D-6517-44C4-8AB8-F7BC81614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B085304-5600-4D68-AF94-69FA9B7B1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FB1B01-3A49-447F-9F19-AA758036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95141B-66FB-4200-A9EC-9E216ABB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DED74A7-AD27-47E4-9500-6A6B5797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6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C8022A-D3DB-4457-9F46-4A0DDB16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DE9DFE-3CC6-4B6C-991B-F78CFB68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D666A2-861C-418F-89E1-7D515D3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C3B196-2225-47E8-8757-86507483B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0CD7EB-C2E3-4A80-89B7-7C36499D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4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56707FB-C1F5-4444-979D-91B968B06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5639422-342A-48EB-8D14-DEB3FE9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077B31-E4DF-4C16-967C-01E2517C3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4EC2FF5-9FF6-4577-B2D8-8C528CE8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A910DD-A457-4E80-ABDC-EF7CD8E5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C632EA-6535-44EB-8FFC-4C3CE2FD8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1CF549-1D6E-4A82-A794-8C1C8F879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305BCA5-B9A5-4C34-99E9-06D0EF1B7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498FF9E-B9F4-40D1-9503-61DA1CED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4F07048-CA20-4CE6-88DB-C5A403A3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7ACDF7F-DD89-4286-A357-C6F33269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7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637C8C-011C-4065-980F-FCC1BE64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D94E2C9-F7AD-4299-AAE1-B9E3B0168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B5AEA31-47A8-43D0-BA3C-DF1083BCD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1521529-8FB6-4DF8-BB44-F8F0A6E5C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220454D-5B45-4CF9-ABB9-7FEAEEBE8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382B805-9C5E-4E1B-9879-23BAA0546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BCFD430-76A6-41E9-8C2F-D7AF03CD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AB20C8A-7D40-4B06-B9A2-7AFFFC05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C413F7E-E9B8-40F8-AEBC-F4A366C4F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67D2B35-F35E-4866-A4F8-53C89558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AF71CB0-8927-4A92-A628-DF22669D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67E30B5-EC29-47E5-BC9D-930BD1ED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8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2F39D8B-EDDC-492B-BD77-5D8C491F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D65ACA2-CF8F-435C-A942-BE9A0BD9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36AB8C5-71D7-4BA5-B3EA-EB3F95B5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2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E63EA8-DE7E-4BB8-8FA7-8D1D203E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5BBDF2-D29D-4D5D-B78C-E8E27105C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697CAF6-A6F4-479D-8C3B-C0BD7919D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CC933E-684C-4749-B729-8B071BA1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FFEB41E-E764-47CA-8051-7F673862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AD0830-5A41-4B6B-892F-9EDA8294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3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309637-030A-425E-A8CF-AB554F39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29B94D4-BF2E-4C58-B9C0-5437B52E2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C3395CE-AE9C-41D9-AC92-2187B4BD2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1F24797-72AA-4418-8DD8-0D479CF9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5C04658-A70D-4C80-BAB9-7B4BED80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0A9310-08AC-4273-9864-0EC7931D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0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BBC540F-4205-411D-9CC5-FD7EAAFB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5BC491-517A-4C90-AD6C-D6DEC599F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B709BB4-B101-4928-B512-F79886748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982D-369C-4E36-A854-231A588B154D}" type="datetimeFigureOut">
              <a:rPr lang="en-US" smtClean="0"/>
              <a:t>1/10/2022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6DB69BF-C3C9-4637-9695-14C034E6D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AC48C4-0F45-4915-9CC1-ADDB2E2A6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65860"/>
            <a:ext cx="9144000" cy="626924"/>
          </a:xfrm>
        </p:spPr>
        <p:txBody>
          <a:bodyPr>
            <a:noAutofit/>
          </a:bodyPr>
          <a:lstStyle/>
          <a:p>
            <a:r>
              <a:rPr lang="en-US" sz="4000" dirty="0" smtClean="0"/>
              <a:t>English Class – First Stage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Dr. Zakariya Ahmed Oraibi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When: Every </a:t>
            </a:r>
            <a:r>
              <a:rPr lang="en-US" sz="4000" b="1" dirty="0" smtClean="0">
                <a:solidFill>
                  <a:srgbClr val="FF0000"/>
                </a:solidFill>
              </a:rPr>
              <a:t>Monday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at 10:30 am / 2 hrs.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Google Classroom Code: </a:t>
            </a:r>
            <a:r>
              <a:rPr lang="en-US" sz="4000" b="1" dirty="0" smtClean="0">
                <a:solidFill>
                  <a:srgbClr val="FF0000"/>
                </a:solidFill>
              </a:rPr>
              <a:t>eesyd2d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169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45"/>
    </mc:Choice>
    <mc:Fallback xmlns="">
      <p:transition spd="slow" advTm="1235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80" y="1614212"/>
            <a:ext cx="7490792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Passive Voice with Present Simple Tense:</a:t>
            </a:r>
          </a:p>
          <a:p>
            <a:pPr algn="l"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08687AEF-7BBD-4B94-939D-6620AEE800F0}"/>
              </a:ext>
            </a:extLst>
          </p:cNvPr>
          <p:cNvSpPr/>
          <p:nvPr/>
        </p:nvSpPr>
        <p:spPr>
          <a:xfrm>
            <a:off x="3001616" y="2276060"/>
            <a:ext cx="5913783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Subject + finite form of </a:t>
            </a:r>
            <a:r>
              <a:rPr lang="en-US" sz="2400" i="1" dirty="0">
                <a:ea typeface="Calibri" panose="020F0502020204030204" pitchFamily="34" charset="0"/>
                <a:cs typeface="Arial" panose="020B0604020202020204" pitchFamily="34" charset="0"/>
              </a:rPr>
              <a:t>to be</a:t>
            </a:r>
            <a:r>
              <a:rPr lang="en-US" sz="2400" dirty="0">
                <a:ea typeface="Calibri" panose="020F0502020204030204" pitchFamily="34" charset="0"/>
                <a:cs typeface="Arial" panose="020B0604020202020204" pitchFamily="34" charset="0"/>
              </a:rPr>
              <a:t> + Past Participle</a:t>
            </a:r>
            <a:endParaRPr lang="en-US" sz="24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45F31939-2303-4E04-8520-676CEB028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487675"/>
              </p:ext>
            </p:extLst>
          </p:nvPr>
        </p:nvGraphicFramePr>
        <p:xfrm>
          <a:off x="1630017" y="3458817"/>
          <a:ext cx="8338933" cy="3061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1262">
                  <a:extLst>
                    <a:ext uri="{9D8B030D-6E8A-4147-A177-3AD203B41FA5}">
                      <a16:colId xmlns="" xmlns:a16="http://schemas.microsoft.com/office/drawing/2014/main" val="1916953016"/>
                    </a:ext>
                  </a:extLst>
                </a:gridCol>
                <a:gridCol w="3655233">
                  <a:extLst>
                    <a:ext uri="{9D8B030D-6E8A-4147-A177-3AD203B41FA5}">
                      <a16:colId xmlns="" xmlns:a16="http://schemas.microsoft.com/office/drawing/2014/main" val="1467965563"/>
                    </a:ext>
                  </a:extLst>
                </a:gridCol>
                <a:gridCol w="3972438">
                  <a:extLst>
                    <a:ext uri="{9D8B030D-6E8A-4147-A177-3AD203B41FA5}">
                      <a16:colId xmlns="" xmlns:a16="http://schemas.microsoft.com/office/drawing/2014/main" val="2232881544"/>
                    </a:ext>
                  </a:extLst>
                </a:gridCol>
              </a:tblGrid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Active Voice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Passive Voice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20162192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He opens the door.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The door is opened by him.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986015707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 draw a picture.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2000">
                          <a:effectLst/>
                        </a:rPr>
                        <a:t>A picture is drawn by me.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08843375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We set the table.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2000" dirty="0">
                          <a:effectLst/>
                        </a:rPr>
                        <a:t>The table is set by us.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72829643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He doesn't open the book.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2000" dirty="0">
                          <a:effectLst/>
                        </a:rPr>
                        <a:t>The book is not opened by him.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410880481"/>
                  </a:ext>
                </a:extLst>
              </a:tr>
              <a:tr h="510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Does your mum pick you up?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58340" algn="l"/>
                        </a:tabLst>
                      </a:pPr>
                      <a:r>
                        <a:rPr lang="en-US" sz="2000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picked up by your mum?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987690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011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148" y="3711886"/>
            <a:ext cx="9144000" cy="626924"/>
          </a:xfrm>
        </p:spPr>
        <p:txBody>
          <a:bodyPr>
            <a:noAutofit/>
          </a:bodyPr>
          <a:lstStyle/>
          <a:p>
            <a:r>
              <a:rPr lang="en-US" sz="166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6643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58"/>
    </mc:Choice>
    <mc:Fallback xmlns="">
      <p:transition spd="slow" advTm="1975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dirty="0"/>
              <a:t>Present Simple Tense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="" xmlns:a16="http://schemas.microsoft.com/office/drawing/2014/main" id="{E0FB7DA9-27E1-41BB-90A4-41A5724A0F24}"/>
              </a:ext>
            </a:extLst>
          </p:cNvPr>
          <p:cNvSpPr/>
          <p:nvPr/>
        </p:nvSpPr>
        <p:spPr>
          <a:xfrm>
            <a:off x="1948069" y="1595983"/>
            <a:ext cx="8050696" cy="12225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S + V (bare form)</a:t>
            </a:r>
          </a:p>
          <a:p>
            <a:pPr algn="ctr"/>
            <a:r>
              <a:rPr lang="en-US" sz="3200" dirty="0"/>
              <a:t>I go to school everyday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2BCD7EF5-A173-4264-9C89-91D836F2FAA9}"/>
              </a:ext>
            </a:extLst>
          </p:cNvPr>
          <p:cNvSpPr/>
          <p:nvPr/>
        </p:nvSpPr>
        <p:spPr>
          <a:xfrm>
            <a:off x="1948069" y="3190460"/>
            <a:ext cx="8050696" cy="12225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S + do not/ don’t + V (bare form)</a:t>
            </a:r>
          </a:p>
          <a:p>
            <a:pPr algn="ctr"/>
            <a:r>
              <a:rPr lang="en-US" sz="3200" dirty="0"/>
              <a:t>I don’t go to school everyday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9E5E7117-2F70-4ADD-A0F4-FFFC9E36B202}"/>
              </a:ext>
            </a:extLst>
          </p:cNvPr>
          <p:cNvSpPr/>
          <p:nvPr/>
        </p:nvSpPr>
        <p:spPr>
          <a:xfrm>
            <a:off x="1948069" y="4895777"/>
            <a:ext cx="8050696" cy="12225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FF00"/>
                </a:solidFill>
              </a:rPr>
              <a:t>Do + S + V (bare form) + …?</a:t>
            </a:r>
          </a:p>
          <a:p>
            <a:pPr algn="ctr"/>
            <a:r>
              <a:rPr lang="en-US" sz="3200" dirty="0"/>
              <a:t>Do you go to school everyday?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68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45"/>
    </mc:Choice>
    <mc:Fallback xmlns="">
      <p:transition spd="slow" advTm="1235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marL="514350" indent="-514350" fontAlgn="base">
              <a:buAutoNum type="arabicPeriod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To talk about something that is true in the present:</a:t>
            </a: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sz="2800" i="1" dirty="0"/>
              <a:t>I</a:t>
            </a:r>
            <a:r>
              <a:rPr lang="en-US" sz="2800" b="1" i="1" dirty="0"/>
              <a:t>'m</a:t>
            </a:r>
            <a:r>
              <a:rPr lang="en-US" sz="2800" i="1" dirty="0"/>
              <a:t> nineteen years old.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I</a:t>
            </a:r>
            <a:r>
              <a:rPr lang="en-US" sz="2800" b="1" i="1" dirty="0"/>
              <a:t>'m</a:t>
            </a:r>
            <a:r>
              <a:rPr lang="en-US" sz="2800" i="1" dirty="0"/>
              <a:t> a student.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He </a:t>
            </a:r>
            <a:r>
              <a:rPr lang="en-US" sz="2800" b="1" i="1" dirty="0"/>
              <a:t>lives</a:t>
            </a:r>
            <a:r>
              <a:rPr lang="en-US" sz="2800" i="1" dirty="0"/>
              <a:t> in London.</a:t>
            </a:r>
            <a:endParaRPr lang="en-US" sz="3600" dirty="0">
              <a:solidFill>
                <a:schemeClr val="accent5"/>
              </a:solidFill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700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 lnSpcReduction="10000"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2.   To express something that happens regularly in the present: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sz="2800" i="1" dirty="0"/>
              <a:t>They </a:t>
            </a:r>
            <a:r>
              <a:rPr lang="en-US" sz="2800" b="1" i="1" dirty="0"/>
              <a:t>play</a:t>
            </a:r>
            <a:r>
              <a:rPr lang="en-US" sz="2800" i="1" dirty="0"/>
              <a:t> football every weekend.</a:t>
            </a:r>
          </a:p>
          <a:p>
            <a:pPr marL="457200" indent="-457200" algn="l" fontAlgn="base">
              <a:buFontTx/>
              <a:buChar char="-"/>
            </a:pPr>
            <a:r>
              <a:rPr lang="en-US" sz="2800" i="1" dirty="0"/>
              <a:t>I </a:t>
            </a:r>
            <a:r>
              <a:rPr lang="en-US" sz="2800" b="1" i="1" dirty="0"/>
              <a:t>go</a:t>
            </a:r>
            <a:r>
              <a:rPr lang="en-US" sz="2800" i="1" dirty="0"/>
              <a:t> to school everyday.</a:t>
            </a:r>
          </a:p>
          <a:p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56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 lnSpcReduction="10000"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Uses: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3.   To express something that is always true: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Example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:</a:t>
            </a:r>
          </a:p>
          <a:p>
            <a:pPr algn="l" fontAlgn="base"/>
            <a:endParaRPr lang="en-US" sz="3200" dirty="0"/>
          </a:p>
          <a:p>
            <a:pPr marL="342900" indent="-342900" algn="l" fontAlgn="base">
              <a:buFontTx/>
              <a:buChar char="-"/>
            </a:pPr>
            <a:r>
              <a:rPr lang="en-US" sz="3200" i="1" dirty="0"/>
              <a:t>The human body </a:t>
            </a:r>
            <a:r>
              <a:rPr lang="en-US" sz="3200" b="1" i="1" dirty="0"/>
              <a:t>contains</a:t>
            </a:r>
            <a:r>
              <a:rPr lang="en-US" sz="3200" i="1" dirty="0"/>
              <a:t> 206 bones.</a:t>
            </a:r>
          </a:p>
          <a:p>
            <a:pPr marL="342900" indent="-342900" algn="l" fontAlgn="base">
              <a:buFontTx/>
              <a:buChar char="-"/>
            </a:pPr>
            <a:r>
              <a:rPr lang="en-US" sz="3200" i="1" dirty="0"/>
              <a:t>Light </a:t>
            </a:r>
            <a:r>
              <a:rPr lang="en-US" sz="3200" b="1" i="1" dirty="0"/>
              <a:t>travels</a:t>
            </a:r>
            <a:r>
              <a:rPr lang="en-US" sz="3200" i="1" dirty="0"/>
              <a:t> at almost 300,000 km per second.</a:t>
            </a:r>
            <a:br>
              <a:rPr lang="en-US" sz="3200" i="1" dirty="0"/>
            </a:b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63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208" y="1614212"/>
            <a:ext cx="10094844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Adverbs: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We often use the following adverbs with present simple tense:</a:t>
            </a:r>
          </a:p>
          <a:p>
            <a:pPr algn="l"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I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sometimes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go to the cinema.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She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never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plays football.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I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always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wake up at 7:00 am.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277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504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80" y="1614212"/>
            <a:ext cx="7490792" cy="4697136"/>
          </a:xfrm>
        </p:spPr>
        <p:txBody>
          <a:bodyPr>
            <a:normAutofit/>
          </a:bodyPr>
          <a:lstStyle/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Questions with Present Simple Tense:</a:t>
            </a:r>
          </a:p>
          <a:p>
            <a:pPr algn="l"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You/ play/ piano                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Where/ you/ live               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Jack/ play/ football           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Where/ he/ come from    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Do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 Rita and Angela live in Manchester?</a:t>
            </a:r>
          </a:p>
          <a:p>
            <a:pPr marL="457200" indent="-457200" algn="l" fontAlgn="base">
              <a:buFontTx/>
              <a:buChar char="-"/>
            </a:pP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Where 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do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 they work?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="" xmlns:a16="http://schemas.microsoft.com/office/drawing/2014/main" id="{DD5C6279-521B-498D-9362-75B178E00F02}"/>
              </a:ext>
            </a:extLst>
          </p:cNvPr>
          <p:cNvSpPr txBox="1">
            <a:spLocks/>
          </p:cNvSpPr>
          <p:nvPr/>
        </p:nvSpPr>
        <p:spPr>
          <a:xfrm>
            <a:off x="4222780" y="2164930"/>
            <a:ext cx="7182978" cy="3425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Do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 you play the piano?</a:t>
            </a: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Where 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do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 you live?</a:t>
            </a: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Does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 Jack play football?</a:t>
            </a:r>
          </a:p>
          <a:p>
            <a:pPr algn="l" fontAlgn="base"/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      Where 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does</a:t>
            </a:r>
            <a:r>
              <a:rPr lang="en-US" sz="3200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 he come from?</a:t>
            </a:r>
          </a:p>
          <a:p>
            <a:pPr fontAlgn="base"/>
            <a:endParaRPr lang="en-US" sz="3200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423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9011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945" y="885935"/>
            <a:ext cx="11457107" cy="5826592"/>
          </a:xfrm>
        </p:spPr>
        <p:txBody>
          <a:bodyPr>
            <a:normAutofit fontScale="92500"/>
          </a:bodyPr>
          <a:lstStyle/>
          <a:p>
            <a:r>
              <a:rPr lang="en-US" sz="2000" b="1" dirty="0"/>
              <a:t>A READING EXAMPLE - SIMPLE PRESENT TENSE</a:t>
            </a:r>
            <a:endParaRPr lang="en-US" sz="2000" dirty="0"/>
          </a:p>
          <a:p>
            <a:r>
              <a:rPr lang="en-US" sz="2000" dirty="0"/>
              <a:t> </a:t>
            </a:r>
          </a:p>
          <a:p>
            <a:pPr algn="just"/>
            <a:r>
              <a:rPr lang="en-US" sz="2000" dirty="0"/>
              <a:t>I’ m Tim Black. I’m a  doctor. I </a:t>
            </a:r>
            <a:r>
              <a:rPr lang="en-US" sz="2000" u="sng" dirty="0"/>
              <a:t>work</a:t>
            </a:r>
            <a:r>
              <a:rPr lang="en-US" sz="2000" dirty="0"/>
              <a:t> at a hospital. My wife, Kim, is  a  teacher.  She </a:t>
            </a:r>
            <a:r>
              <a:rPr lang="en-US" sz="2000" u="sng" dirty="0"/>
              <a:t>teaches</a:t>
            </a:r>
            <a:r>
              <a:rPr lang="en-US" sz="2000" dirty="0"/>
              <a:t>  Music  at  a  college. We </a:t>
            </a:r>
            <a:r>
              <a:rPr lang="en-US" sz="2000" u="sng" dirty="0"/>
              <a:t>get  up </a:t>
            </a:r>
            <a:r>
              <a:rPr lang="en-US" sz="2000" dirty="0"/>
              <a:t> at  seven  o’clock  every  morning. Kim  </a:t>
            </a:r>
            <a:r>
              <a:rPr lang="en-US" sz="2000" u="sng" dirty="0"/>
              <a:t>sets</a:t>
            </a:r>
            <a:r>
              <a:rPr lang="en-US" sz="2000" dirty="0"/>
              <a:t>  the  table,  and  we  </a:t>
            </a:r>
            <a:r>
              <a:rPr lang="en-US" sz="2000" u="sng" dirty="0"/>
              <a:t>have</a:t>
            </a:r>
            <a:r>
              <a:rPr lang="en-US" sz="2000" dirty="0"/>
              <a:t>  breakfast. Kim  </a:t>
            </a:r>
            <a:r>
              <a:rPr lang="en-US" sz="2000" u="sng" dirty="0"/>
              <a:t>likes</a:t>
            </a:r>
            <a:r>
              <a:rPr lang="en-US" sz="2000" dirty="0"/>
              <a:t>  toast  and  tea, but  I  </a:t>
            </a:r>
            <a:r>
              <a:rPr lang="en-US" sz="2000" u="sng" dirty="0"/>
              <a:t>don’t</a:t>
            </a:r>
            <a:r>
              <a:rPr lang="en-US" sz="2000" dirty="0"/>
              <a:t>. I </a:t>
            </a:r>
            <a:r>
              <a:rPr lang="en-US" sz="2000" u="sng" dirty="0"/>
              <a:t>eat</a:t>
            </a:r>
            <a:r>
              <a:rPr lang="en-US" sz="2000" dirty="0"/>
              <a:t>  an  egg  and  I  </a:t>
            </a:r>
            <a:r>
              <a:rPr lang="en-US" sz="2000" u="sng" dirty="0"/>
              <a:t>drink</a:t>
            </a:r>
            <a:r>
              <a:rPr lang="en-US" sz="2000" dirty="0"/>
              <a:t>  milk  at  breakfast. Then, we  </a:t>
            </a:r>
            <a:r>
              <a:rPr lang="en-US" sz="2000" u="sng" dirty="0"/>
              <a:t>leave</a:t>
            </a:r>
            <a:r>
              <a:rPr lang="en-US" sz="2000" dirty="0"/>
              <a:t>  home  at  a  quarter  past  eight.</a:t>
            </a:r>
          </a:p>
          <a:p>
            <a:pPr algn="just"/>
            <a:r>
              <a:rPr lang="en-US" sz="2000" dirty="0"/>
              <a:t>          </a:t>
            </a:r>
          </a:p>
          <a:p>
            <a:pPr algn="just"/>
            <a:r>
              <a:rPr lang="en-US" sz="2000" dirty="0"/>
              <a:t>  I  </a:t>
            </a:r>
            <a:r>
              <a:rPr lang="en-US" sz="2000" u="sng" dirty="0"/>
              <a:t>start</a:t>
            </a:r>
            <a:r>
              <a:rPr lang="en-US" sz="2000" dirty="0"/>
              <a:t>  to  work  at  nine  o’clock. I  am  very  busy,  so  I  can’t  have  a  break. At  half  past  twelve, I  </a:t>
            </a:r>
            <a:r>
              <a:rPr lang="en-US" sz="2000" u="sng" dirty="0"/>
              <a:t>have</a:t>
            </a:r>
            <a:r>
              <a:rPr lang="en-US" sz="2000" dirty="0"/>
              <a:t>  lunch  at  the  hospital  cafeteria. The  food  at  the  cafeteria  is  very  good,  so  I  </a:t>
            </a:r>
            <a:r>
              <a:rPr lang="en-US" sz="2000" u="sng" dirty="0"/>
              <a:t>don’t  go</a:t>
            </a:r>
            <a:r>
              <a:rPr lang="en-US" sz="2000" dirty="0"/>
              <a:t>  out  for  lunch. Kim </a:t>
            </a:r>
            <a:r>
              <a:rPr lang="en-US" sz="2000" u="sng" dirty="0"/>
              <a:t>returns</a:t>
            </a:r>
            <a:r>
              <a:rPr lang="en-US" sz="2000" dirty="0"/>
              <a:t>  home  at  three  o’clock  in  the  afternoon,  and  I  </a:t>
            </a:r>
            <a:r>
              <a:rPr lang="en-US" sz="2000" u="sng" dirty="0"/>
              <a:t>come</a:t>
            </a:r>
            <a:r>
              <a:rPr lang="en-US" sz="2000" dirty="0"/>
              <a:t>  back  at  five  o’clock. Afterwards, we  </a:t>
            </a:r>
            <a:r>
              <a:rPr lang="en-US" sz="2000" u="sng" dirty="0"/>
              <a:t>have</a:t>
            </a:r>
            <a:r>
              <a:rPr lang="en-US" sz="2000" dirty="0"/>
              <a:t>  dinner  at  half  past  six. I  </a:t>
            </a:r>
            <a:r>
              <a:rPr lang="en-US" sz="2000" u="sng" dirty="0"/>
              <a:t>watch</a:t>
            </a:r>
            <a:r>
              <a:rPr lang="en-US" sz="2000" dirty="0"/>
              <a:t>  TV in  the  evenings, but  Kim </a:t>
            </a:r>
            <a:r>
              <a:rPr lang="en-US" sz="2000" u="sng" dirty="0"/>
              <a:t>doesn’t</a:t>
            </a:r>
            <a:r>
              <a:rPr lang="en-US" sz="2000" dirty="0"/>
              <a:t>. She  </a:t>
            </a:r>
            <a:r>
              <a:rPr lang="en-US" sz="2000" u="sng" dirty="0"/>
              <a:t>reads</a:t>
            </a:r>
            <a:r>
              <a:rPr lang="en-US" sz="2000" dirty="0"/>
              <a:t>  a  book  or  she  </a:t>
            </a:r>
            <a:r>
              <a:rPr lang="en-US" sz="2000" u="sng" dirty="0"/>
              <a:t>listens</a:t>
            </a:r>
            <a:r>
              <a:rPr lang="en-US" sz="2000" dirty="0"/>
              <a:t>  to  music. We  </a:t>
            </a:r>
            <a:r>
              <a:rPr lang="en-US" sz="2000" u="sng" dirty="0"/>
              <a:t>go</a:t>
            </a:r>
            <a:r>
              <a:rPr lang="en-US" sz="2000" dirty="0"/>
              <a:t>  to  bed  early  after  a  tiring  day.</a:t>
            </a:r>
          </a:p>
          <a:p>
            <a:pPr algn="just"/>
            <a:endParaRPr lang="en-US" sz="2000" dirty="0"/>
          </a:p>
          <a:p>
            <a:pPr algn="just"/>
            <a:r>
              <a:rPr lang="en-US" sz="2000" dirty="0"/>
              <a:t>At  weekends we  </a:t>
            </a:r>
            <a:r>
              <a:rPr lang="en-US" sz="2000" u="sng" dirty="0"/>
              <a:t>go</a:t>
            </a:r>
            <a:r>
              <a:rPr lang="en-US" sz="2000" dirty="0"/>
              <a:t>  to  the  cinema  or theatre. My  wife  and  I  </a:t>
            </a:r>
            <a:r>
              <a:rPr lang="en-US" sz="2000" u="sng" dirty="0"/>
              <a:t>like</a:t>
            </a:r>
            <a:r>
              <a:rPr lang="en-US" sz="2000" dirty="0"/>
              <a:t>  shopping,  so  we  usually  </a:t>
            </a:r>
            <a:r>
              <a:rPr lang="en-US" sz="2000" u="sng" dirty="0"/>
              <a:t>go</a:t>
            </a:r>
            <a:r>
              <a:rPr lang="en-US" sz="2000" dirty="0"/>
              <a:t>  on  shopping  on  Saturdays.  We  </a:t>
            </a:r>
            <a:r>
              <a:rPr lang="en-US" sz="2000" u="sng" dirty="0"/>
              <a:t>have</a:t>
            </a:r>
            <a:r>
              <a:rPr lang="en-US" sz="2000" dirty="0"/>
              <a:t>  a  holiday  every  August.  We  often  </a:t>
            </a:r>
            <a:r>
              <a:rPr lang="en-US" sz="2000" u="sng" dirty="0"/>
              <a:t>go</a:t>
            </a:r>
            <a:r>
              <a:rPr lang="en-US" sz="2000" dirty="0"/>
              <a:t>  to  the state park in our city  for  holiday.  I  </a:t>
            </a:r>
            <a:r>
              <a:rPr lang="en-US" sz="2000" u="sng" dirty="0"/>
              <a:t>ride</a:t>
            </a:r>
            <a:r>
              <a:rPr lang="en-US" sz="2000" dirty="0"/>
              <a:t>  a  bike  and  Kim </a:t>
            </a:r>
            <a:r>
              <a:rPr lang="en-US" sz="2000" u="sng" dirty="0"/>
              <a:t>walks</a:t>
            </a:r>
            <a:r>
              <a:rPr lang="en-US" sz="2000" dirty="0"/>
              <a:t>  around, because  she  </a:t>
            </a:r>
            <a:r>
              <a:rPr lang="en-US" sz="2000" u="sng" dirty="0"/>
              <a:t>doesn’t</a:t>
            </a:r>
            <a:r>
              <a:rPr lang="en-US" sz="2000" dirty="0"/>
              <a:t>  know  how  to  ride  a  bike. We  </a:t>
            </a:r>
            <a:r>
              <a:rPr lang="en-US" sz="2000" u="sng" dirty="0"/>
              <a:t>like</a:t>
            </a:r>
            <a:r>
              <a:rPr lang="en-US" sz="2000" dirty="0"/>
              <a:t>  our park  very  much,  so  we  </a:t>
            </a:r>
            <a:r>
              <a:rPr lang="en-US" sz="2000" u="sng" dirty="0"/>
              <a:t>go</a:t>
            </a:r>
            <a:r>
              <a:rPr lang="en-US" sz="2000" dirty="0"/>
              <a:t>  to  there  every  week.</a:t>
            </a:r>
          </a:p>
          <a:p>
            <a:pPr algn="just"/>
            <a:r>
              <a:rPr lang="en-US" sz="2000" dirty="0"/>
              <a:t> </a:t>
            </a:r>
          </a:p>
          <a:p>
            <a:pPr fontAlgn="base"/>
            <a:endParaRPr lang="en-US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33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9011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Present Simple Tense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945" y="885935"/>
            <a:ext cx="11457107" cy="5826592"/>
          </a:xfrm>
        </p:spPr>
        <p:txBody>
          <a:bodyPr>
            <a:normAutofit/>
          </a:bodyPr>
          <a:lstStyle/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انا اقرا كتاب 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     I  read a book   ,   I don’t read a book,   Do you read a book?</a:t>
            </a:r>
            <a:endParaRPr lang="ar-IQ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انا اسوق سيارة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I drive a car,   I don’t drive a car,    Do you drive a car?</a:t>
            </a:r>
            <a:endParaRPr lang="ar-IQ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انا العب كرة قدم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 I play football,    I don’t play football,    Do you play football?</a:t>
            </a:r>
            <a:endParaRPr lang="ar-IQ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انا اركض في الشارع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I run in the streets,     I don’t run in the streets,      Do you run in the streets</a:t>
            </a:r>
          </a:p>
          <a:p>
            <a:pPr fontAlgn="base"/>
            <a:endParaRPr lang="en-US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endParaRPr lang="en-US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انا طالب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I am a student,      I am not a student,    Am I a student?</a:t>
            </a:r>
            <a:endParaRPr lang="ar-IQ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انا مدرس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I am a teacher,    I am not a teacher,    Am I a teacher?</a:t>
            </a:r>
            <a:endParaRPr lang="ar-IQ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انا ذكي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 I am clever ,  I am smart,     I am not clever,    Am I clever?</a:t>
            </a:r>
            <a:endParaRPr lang="ar-IQ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r>
              <a:rPr lang="ar-IQ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الماء بارد</a:t>
            </a:r>
            <a:r>
              <a:rPr lang="en-US" dirty="0"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  The water is cold,     The water is not cold,      Is the water cold?</a:t>
            </a:r>
            <a:endParaRPr lang="ar-IQ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  <a:p>
            <a:pPr fontAlgn="base"/>
            <a:endParaRPr lang="en-US" dirty="0">
              <a:effectLst>
                <a:outerShdw blurRad="38100" dist="38100" dir="2700000" algn="tl" rotWithShape="0">
                  <a:srgbClr val="000000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353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1.1|20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1.1|20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427</Words>
  <Application>Microsoft Office PowerPoint</Application>
  <PresentationFormat>مخصص</PresentationFormat>
  <Paragraphs>99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English Class – First Stage  Dr. Zakariya Ahmed Oraibi  When: Every Monday at 10:30 am / 2 hrs.  Google Classroom Code: eesyd2d  </vt:lpstr>
      <vt:lpstr>Present Simple Tense</vt:lpstr>
      <vt:lpstr>Present Simple Tense</vt:lpstr>
      <vt:lpstr>Present Simple Tense</vt:lpstr>
      <vt:lpstr>Present Simple Tense</vt:lpstr>
      <vt:lpstr>Present Simple Tense</vt:lpstr>
      <vt:lpstr>Present Simple Tense</vt:lpstr>
      <vt:lpstr>Present Simple Tense</vt:lpstr>
      <vt:lpstr>Present Simple Tense</vt:lpstr>
      <vt:lpstr>Present Simple Tense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Future Tense</dc:title>
  <dc:creator>Zakariya Oraibi</dc:creator>
  <cp:lastModifiedBy>Zakariya Oraibi</cp:lastModifiedBy>
  <cp:revision>38</cp:revision>
  <dcterms:created xsi:type="dcterms:W3CDTF">2020-04-13T11:20:24Z</dcterms:created>
  <dcterms:modified xsi:type="dcterms:W3CDTF">2022-01-10T08:15:08Z</dcterms:modified>
</cp:coreProperties>
</file>